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B34-538F-4BFD-A0E1-5025FB68F5A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DC0F-BF97-45C2-9E80-7DB63D56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B34-538F-4BFD-A0E1-5025FB68F5A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DC0F-BF97-45C2-9E80-7DB63D56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B34-538F-4BFD-A0E1-5025FB68F5A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DC0F-BF97-45C2-9E80-7DB63D56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B34-538F-4BFD-A0E1-5025FB68F5A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DC0F-BF97-45C2-9E80-7DB63D56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B34-538F-4BFD-A0E1-5025FB68F5A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DC0F-BF97-45C2-9E80-7DB63D56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B34-538F-4BFD-A0E1-5025FB68F5A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DC0F-BF97-45C2-9E80-7DB63D56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B34-538F-4BFD-A0E1-5025FB68F5A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DC0F-BF97-45C2-9E80-7DB63D56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B34-538F-4BFD-A0E1-5025FB68F5A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DC0F-BF97-45C2-9E80-7DB63D56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B34-538F-4BFD-A0E1-5025FB68F5A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DC0F-BF97-45C2-9E80-7DB63D56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B34-538F-4BFD-A0E1-5025FB68F5A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DC0F-BF97-45C2-9E80-7DB63D56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B34-538F-4BFD-A0E1-5025FB68F5A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DC0F-BF97-45C2-9E80-7DB63D569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D4B34-538F-4BFD-A0E1-5025FB68F5A2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6DC0F-BF97-45C2-9E80-7DB63D5699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arta-guide.de/freizeit-guide/wp-content/uploads/sites/2/2015/02/saarschleife.jpg-96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93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304255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Das Saarland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static.wixstatic.com/media/5a542e_f332a058ee96455d9646251c776e3118.jpg/v1/fill/w_675,h_792,al_c,q_85,usm_0.66_1.00_0.01/5a542e_f332a058ee96455d9646251c776e3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2308502"/>
            <a:ext cx="7812360" cy="916650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germanfacts.ru/wp-content/uploads/2012/06/%D0%BF%D0%B0%D1%80%D0%BA-%D0%A1%D0%B0%D0%B0%D1%80-%D0%A5%D1%83%D0%BD%D1%81%D1%80%D1%8E%D0%B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656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i="1" dirty="0" smtClean="0">
                <a:latin typeface="Batang" pitchFamily="18" charset="-127"/>
                <a:ea typeface="Batang" pitchFamily="18" charset="-127"/>
              </a:rPr>
              <a:t>Vegetation</a:t>
            </a:r>
            <a:endParaRPr lang="ru-RU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  <a:solidFill>
            <a:srgbClr val="FFFFFF">
              <a:alpha val="80000"/>
            </a:srgbClr>
          </a:solidFill>
          <a:effectLst>
            <a:softEdge rad="127000"/>
          </a:effectLst>
        </p:spPr>
        <p:txBody>
          <a:bodyPr/>
          <a:lstStyle/>
          <a:p>
            <a:pPr>
              <a:buNone/>
            </a:pPr>
            <a:r>
              <a:rPr lang="de-DE" dirty="0" smtClean="0">
                <a:latin typeface="Batang" pitchFamily="18" charset="-127"/>
                <a:ea typeface="Batang" pitchFamily="18" charset="-127"/>
              </a:rPr>
              <a:t>  Ein Drittel der Fläche des Saarlandes ist mit sommergrünem Mischwald bedeckt. Damit hat das Saarland gemeinsam mit Hessen und Rheinland-Pfalz die prozentual größte Waldfläche Deutschlands.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bs.twimg.com/media/Cg-P25TXEAIP5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324528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3816424" cy="864096"/>
          </a:xfrm>
          <a:solidFill>
            <a:srgbClr val="FFFFFF">
              <a:alpha val="80000"/>
            </a:srgbClr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en-US" i="1" dirty="0" err="1" smtClean="0">
                <a:latin typeface="Batang" pitchFamily="18" charset="-127"/>
                <a:ea typeface="Batang" pitchFamily="18" charset="-127"/>
              </a:rPr>
              <a:t>Gewässer</a:t>
            </a:r>
            <a:r>
              <a:rPr lang="en-US" sz="8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en-US" sz="800" dirty="0" smtClean="0">
                <a:latin typeface="Batang" pitchFamily="18" charset="-127"/>
                <a:ea typeface="Batang" pitchFamily="18" charset="-127"/>
              </a:rPr>
            </a:br>
            <a:endParaRPr lang="ru-RU" sz="10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933056"/>
            <a:ext cx="8229600" cy="2548880"/>
          </a:xfr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>
                <a:latin typeface="Batang" pitchFamily="18" charset="-127"/>
                <a:ea typeface="Batang" pitchFamily="18" charset="-127"/>
              </a:rPr>
              <a:t>  Der längste saarländische </a:t>
            </a:r>
            <a:r>
              <a:rPr lang="de-DE" dirty="0" err="1" smtClean="0">
                <a:latin typeface="Batang" pitchFamily="18" charset="-127"/>
                <a:ea typeface="Batang" pitchFamily="18" charset="-127"/>
              </a:rPr>
              <a:t>Fluss</a:t>
            </a:r>
            <a:r>
              <a:rPr lang="de-DE" dirty="0" smtClean="0">
                <a:latin typeface="Batang" pitchFamily="18" charset="-127"/>
                <a:ea typeface="Batang" pitchFamily="18" charset="-127"/>
              </a:rPr>
              <a:t> ist die Blies, von deren 99,5 km </a:t>
            </a:r>
            <a:r>
              <a:rPr lang="de-DE" dirty="0" err="1" smtClean="0">
                <a:latin typeface="Batang" pitchFamily="18" charset="-127"/>
                <a:ea typeface="Batang" pitchFamily="18" charset="-127"/>
              </a:rPr>
              <a:t>Flusslauf</a:t>
            </a:r>
            <a:r>
              <a:rPr lang="de-DE" dirty="0" smtClean="0">
                <a:latin typeface="Batang" pitchFamily="18" charset="-127"/>
                <a:ea typeface="Batang" pitchFamily="18" charset="-127"/>
              </a:rPr>
              <a:t> etwa 93 km im Bundesland liegen, vom Lauf der namensgebenden Saar dagegen nur 68 km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ews.fluege.de/customs/uploads/2011/04/Fichtelgebirge_Fotolia_7134663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563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>
                <a:latin typeface="Batang" pitchFamily="18" charset="-127"/>
                <a:ea typeface="Batang" pitchFamily="18" charset="-127"/>
              </a:rPr>
              <a:t>Klima</a:t>
            </a:r>
            <a:r>
              <a:rPr lang="en-US" i="1" dirty="0">
                <a:latin typeface="Batang" pitchFamily="18" charset="-127"/>
                <a:ea typeface="Batang" pitchFamily="18" charset="-127"/>
              </a:rPr>
              <a:t> und </a:t>
            </a:r>
            <a:r>
              <a:rPr lang="en-US" i="1" dirty="0" err="1" smtClean="0">
                <a:latin typeface="Batang" pitchFamily="18" charset="-127"/>
                <a:ea typeface="Batang" pitchFamily="18" charset="-127"/>
              </a:rPr>
              <a:t>Niederschlag</a:t>
            </a:r>
            <a:endParaRPr lang="ru-RU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484784"/>
            <a:ext cx="6059016" cy="4608512"/>
          </a:xfrm>
          <a:solidFill>
            <a:srgbClr val="FFFFFF">
              <a:alpha val="80000"/>
            </a:srgbClr>
          </a:solidFill>
          <a:effectLst>
            <a:softEdge rad="127000"/>
          </a:effectLst>
        </p:spPr>
        <p:txBody>
          <a:bodyPr/>
          <a:lstStyle/>
          <a:p>
            <a:pPr>
              <a:buNone/>
            </a:pPr>
            <a:r>
              <a:rPr lang="de-DE" dirty="0" smtClean="0">
                <a:latin typeface="Batang" pitchFamily="18" charset="-127"/>
                <a:ea typeface="Batang" pitchFamily="18" charset="-127"/>
              </a:rPr>
              <a:t>  Das </a:t>
            </a:r>
            <a:r>
              <a:rPr lang="de-DE" dirty="0">
                <a:latin typeface="Batang" pitchFamily="18" charset="-127"/>
                <a:ea typeface="Batang" pitchFamily="18" charset="-127"/>
              </a:rPr>
              <a:t>Klima ist gemäßigt ozeanisch. Die jährliche Niederschlagsmenge liegt im Durchschnitt bei 800 Millimetern. Das Saarland gehört zu den wärmsten Regionen Deutschlands.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drohnen-forum.de/index.php/Attachment/2204-G0105115-1-2-png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  <a:solidFill>
            <a:srgbClr val="FFFFFF">
              <a:alpha val="89804"/>
            </a:srgb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de-DE" sz="3200" b="1" i="1" dirty="0">
                <a:latin typeface="Batang" pitchFamily="18" charset="-127"/>
                <a:ea typeface="Batang" pitchFamily="18" charset="-127"/>
              </a:rPr>
              <a:t>Saarbrücken</a:t>
            </a:r>
            <a:r>
              <a:rPr lang="de-DE" sz="3200" i="1" dirty="0">
                <a:latin typeface="Batang" pitchFamily="18" charset="-127"/>
                <a:ea typeface="Batang" pitchFamily="18" charset="-127"/>
              </a:rPr>
              <a:t> </a:t>
            </a:r>
            <a:r>
              <a:rPr lang="de-DE" sz="3200" i="1" dirty="0" smtClean="0">
                <a:latin typeface="Batang" pitchFamily="18" charset="-127"/>
                <a:ea typeface="Batang" pitchFamily="18" charset="-127"/>
              </a:rPr>
              <a:t>ist </a:t>
            </a:r>
            <a:r>
              <a:rPr lang="de-DE" sz="3200" i="1" dirty="0">
                <a:latin typeface="Batang" pitchFamily="18" charset="-127"/>
                <a:ea typeface="Batang" pitchFamily="18" charset="-127"/>
              </a:rPr>
              <a:t>die H</a:t>
            </a:r>
            <a:r>
              <a:rPr lang="de-DE" sz="3200" i="1" dirty="0" smtClean="0">
                <a:latin typeface="Batang" pitchFamily="18" charset="-127"/>
                <a:ea typeface="Batang" pitchFamily="18" charset="-127"/>
              </a:rPr>
              <a:t>auptstadt des</a:t>
            </a:r>
            <a:r>
              <a:rPr lang="de-DE" sz="3200" i="1" dirty="0">
                <a:latin typeface="Batang" pitchFamily="18" charset="-127"/>
                <a:ea typeface="Batang" pitchFamily="18" charset="-127"/>
              </a:rPr>
              <a:t> Saarlandes.</a:t>
            </a:r>
            <a:endParaRPr lang="ru-RU" sz="3200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  <a:solidFill>
            <a:srgbClr val="FFFFFF">
              <a:alpha val="80000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>
                <a:latin typeface="Batang" pitchFamily="18" charset="-127"/>
                <a:ea typeface="Batang" pitchFamily="18" charset="-127"/>
              </a:rPr>
              <a:t>   Die heutige Universitätsstadt und einzige saarländische Großstadt entstand im Jahr 1909 aus dem </a:t>
            </a:r>
            <a:r>
              <a:rPr lang="de-DE" dirty="0" err="1" smtClean="0">
                <a:latin typeface="Batang" pitchFamily="18" charset="-127"/>
                <a:ea typeface="Batang" pitchFamily="18" charset="-127"/>
              </a:rPr>
              <a:t>Zusammenschluss</a:t>
            </a:r>
            <a:r>
              <a:rPr lang="de-DE" dirty="0" smtClean="0">
                <a:latin typeface="Batang" pitchFamily="18" charset="-127"/>
                <a:ea typeface="Batang" pitchFamily="18" charset="-127"/>
              </a:rPr>
              <a:t> der drei bis dahin selbständigen Städte Saarbrücken (Stadterhebung 1322), St. Johann a. d. Saar (Stadterhebung 1322) und </a:t>
            </a:r>
            <a:r>
              <a:rPr lang="de-DE" dirty="0" err="1" smtClean="0">
                <a:latin typeface="Batang" pitchFamily="18" charset="-127"/>
                <a:ea typeface="Batang" pitchFamily="18" charset="-127"/>
              </a:rPr>
              <a:t>Malstatt-Burbach</a:t>
            </a:r>
            <a:r>
              <a:rPr lang="de-DE" dirty="0" smtClean="0">
                <a:latin typeface="Batang" pitchFamily="18" charset="-127"/>
                <a:ea typeface="Batang" pitchFamily="18" charset="-127"/>
              </a:rPr>
              <a:t> (Stadterhebung 1874). 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aarbruecken.de/cache/media/attachments/2011/1/x950_y710_b69fa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1"/>
            <a:ext cx="5112568" cy="5184576"/>
          </a:xfrm>
          <a:solidFill>
            <a:srgbClr val="FFFFFF">
              <a:alpha val="80000"/>
            </a:srgbClr>
          </a:solidFill>
          <a:effectLst>
            <a:softEdge rad="127000"/>
          </a:effectLst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de-DE" dirty="0" smtClean="0">
                <a:latin typeface="Batang" pitchFamily="18" charset="-127"/>
                <a:ea typeface="Batang" pitchFamily="18" charset="-127"/>
              </a:rPr>
              <a:t>   Saarbrücken ist Zentrum eines Ballungsraumes, der sich über die saarländisch-lothringische Grenze hinaus erstreckt, und steht hinsichtlich seiner Bevölkerungszahl an 42. Stelle der größten Städte der Bundesrepublik Deutschland.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atei:SB-Theater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67318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en-US" sz="3200" i="1" dirty="0" err="1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Kultur</a:t>
            </a:r>
            <a:r>
              <a:rPr lang="en-US" sz="3200" i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und </a:t>
            </a:r>
            <a:r>
              <a:rPr lang="en-US" sz="3200" i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Sehenswürdigkeiten</a:t>
            </a:r>
            <a:endParaRPr lang="ru-RU" sz="3200" i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781128"/>
          </a:xfrm>
          <a:solidFill>
            <a:srgbClr val="FFFFFF">
              <a:alpha val="80000"/>
            </a:srgbClr>
          </a:solidFill>
          <a:effectLst>
            <a:softEdge rad="317500"/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Theater</a:t>
            </a:r>
          </a:p>
          <a:p>
            <a:pPr>
              <a:buNone/>
            </a:pPr>
            <a:r>
              <a:rPr lang="de-DE" dirty="0" smtClean="0"/>
              <a:t>    </a:t>
            </a:r>
            <a:r>
              <a:rPr lang="de-DE" i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Saarländisches </a:t>
            </a:r>
            <a:r>
              <a:rPr lang="de-DE" i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Staatstheater Saarbrücken </a:t>
            </a:r>
            <a:r>
              <a:rPr lang="de-DE" dirty="0">
                <a:latin typeface="Batang" pitchFamily="18" charset="-127"/>
                <a:ea typeface="Batang" pitchFamily="18" charset="-127"/>
              </a:rPr>
              <a:t>(</a:t>
            </a:r>
            <a:r>
              <a:rPr lang="de-DE" dirty="0" smtClean="0">
                <a:latin typeface="Batang" pitchFamily="18" charset="-127"/>
                <a:ea typeface="Batang" pitchFamily="18" charset="-127"/>
              </a:rPr>
              <a:t>Oper, Operette</a:t>
            </a:r>
            <a:r>
              <a:rPr lang="de-DE" dirty="0">
                <a:latin typeface="Batang" pitchFamily="18" charset="-127"/>
                <a:ea typeface="Batang" pitchFamily="18" charset="-127"/>
              </a:rPr>
              <a:t>, Musical, Schauspiel, Ballett)</a:t>
            </a:r>
          </a:p>
          <a:p>
            <a:pPr>
              <a:buNone/>
            </a:pPr>
            <a:r>
              <a:rPr lang="de-DE" dirty="0" smtClean="0">
                <a:latin typeface="Batang" pitchFamily="18" charset="-127"/>
                <a:ea typeface="Batang" pitchFamily="18" charset="-127"/>
              </a:rPr>
              <a:t>    Das Gebäude des Staatstheaters wurde 1937/38 erbaut. </a:t>
            </a:r>
          </a:p>
          <a:p>
            <a:pPr>
              <a:buNone/>
            </a:pPr>
            <a:r>
              <a:rPr lang="de-DE" dirty="0">
                <a:latin typeface="Batang" pitchFamily="18" charset="-127"/>
                <a:ea typeface="Batang" pitchFamily="18" charset="-127"/>
              </a:rPr>
              <a:t> </a:t>
            </a:r>
            <a:r>
              <a:rPr lang="de-DE" dirty="0" smtClean="0">
                <a:latin typeface="Batang" pitchFamily="18" charset="-127"/>
                <a:ea typeface="Batang" pitchFamily="18" charset="-127"/>
              </a:rPr>
              <a:t>  In den Kriegsjahren wurden große Teile des Gebäudes zerstört, jedoch blieb die Technik weitgehend erhalten und ist bis heute noch Bestandteil einer der technisch flexibelsten Staatstheaterbühnen Deutschlands.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atei:SaarbrückenBergwerksdirek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85"/>
            <a:ext cx="5148064" cy="6864085"/>
          </a:xfrm>
          <a:prstGeom prst="rect">
            <a:avLst/>
          </a:prstGeom>
          <a:noFill/>
        </p:spPr>
      </p:pic>
      <p:pic>
        <p:nvPicPr>
          <p:cNvPr id="29700" name="Picture 4" descr="Datei:SaarbrückenBergwerksdirek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50020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Museen</a:t>
            </a:r>
            <a:endParaRPr lang="ru-RU" i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7128792" cy="4968552"/>
          </a:xfrm>
          <a:solidFill>
            <a:srgbClr val="FFFFFF">
              <a:alpha val="89804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endParaRPr lang="en-US" sz="9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dirty="0" err="1" smtClean="0">
                <a:latin typeface="Batang" pitchFamily="18" charset="-127"/>
                <a:ea typeface="Batang" pitchFamily="18" charset="-127"/>
              </a:rPr>
              <a:t>Abenteuermuseum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 (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Saargalerie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)</a:t>
            </a:r>
          </a:p>
          <a:p>
            <a:r>
              <a:rPr lang="en-US" dirty="0" err="1">
                <a:latin typeface="Batang" pitchFamily="18" charset="-127"/>
                <a:ea typeface="Batang" pitchFamily="18" charset="-127"/>
              </a:rPr>
              <a:t>Arzneipflanzenmuseum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err="1">
                <a:latin typeface="Batang" pitchFamily="18" charset="-127"/>
                <a:ea typeface="Batang" pitchFamily="18" charset="-127"/>
              </a:rPr>
              <a:t>Heimatmuseum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St.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Arnual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err="1">
                <a:latin typeface="Batang" pitchFamily="18" charset="-127"/>
                <a:ea typeface="Batang" pitchFamily="18" charset="-127"/>
              </a:rPr>
              <a:t>Historisches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Museum Saar</a:t>
            </a:r>
          </a:p>
          <a:p>
            <a:r>
              <a:rPr lang="en-US" dirty="0" err="1">
                <a:latin typeface="Batang" pitchFamily="18" charset="-127"/>
                <a:ea typeface="Batang" pitchFamily="18" charset="-127"/>
              </a:rPr>
              <a:t>Kreisständehaus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Saarbrücker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Schlossplatz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(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Alte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Sammlung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)</a:t>
            </a:r>
          </a:p>
          <a:p>
            <a:r>
              <a:rPr lang="en-US" dirty="0">
                <a:latin typeface="Batang" pitchFamily="18" charset="-127"/>
                <a:ea typeface="Batang" pitchFamily="18" charset="-127"/>
              </a:rPr>
              <a:t>Museum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für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Vor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- und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Frühgeschichte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upload.wikimedia.org/wikipedia/commons/b/b6/Saarbruecken_Schloss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28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>
                <a:latin typeface="Batang" pitchFamily="18" charset="-127"/>
                <a:ea typeface="Batang" pitchFamily="18" charset="-127"/>
              </a:rPr>
              <a:t>Gedenkstätten</a:t>
            </a:r>
            <a:r>
              <a:rPr lang="en-US" i="1" dirty="0">
                <a:latin typeface="Batang" pitchFamily="18" charset="-127"/>
                <a:ea typeface="Batang" pitchFamily="18" charset="-127"/>
              </a:rPr>
              <a:t> und </a:t>
            </a:r>
            <a:r>
              <a:rPr lang="en-US" i="1" dirty="0" err="1" smtClean="0">
                <a:latin typeface="Batang" pitchFamily="18" charset="-127"/>
                <a:ea typeface="Batang" pitchFamily="18" charset="-127"/>
              </a:rPr>
              <a:t>Mahnmale</a:t>
            </a:r>
            <a:endParaRPr lang="ru-RU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de-DE" dirty="0">
                <a:latin typeface="Batang" pitchFamily="18" charset="-127"/>
                <a:ea typeface="Batang" pitchFamily="18" charset="-127"/>
              </a:rPr>
              <a:t>Gedenkstätte Gestapo-Lager Neue </a:t>
            </a:r>
            <a:r>
              <a:rPr lang="de-DE" dirty="0" err="1">
                <a:latin typeface="Batang" pitchFamily="18" charset="-127"/>
                <a:ea typeface="Batang" pitchFamily="18" charset="-127"/>
              </a:rPr>
              <a:t>Bremm</a:t>
            </a:r>
            <a:endParaRPr lang="de-DE" dirty="0">
              <a:latin typeface="Batang" pitchFamily="18" charset="-127"/>
              <a:ea typeface="Batang" pitchFamily="18" charset="-127"/>
            </a:endParaRPr>
          </a:p>
          <a:p>
            <a:r>
              <a:rPr lang="de-DE" dirty="0">
                <a:latin typeface="Batang" pitchFamily="18" charset="-127"/>
                <a:ea typeface="Batang" pitchFamily="18" charset="-127"/>
              </a:rPr>
              <a:t>Platz des Unsichtbaren Mahnmals</a:t>
            </a:r>
          </a:p>
          <a:p>
            <a:r>
              <a:rPr lang="de-DE" dirty="0">
                <a:latin typeface="Batang" pitchFamily="18" charset="-127"/>
                <a:ea typeface="Batang" pitchFamily="18" charset="-127"/>
              </a:rPr>
              <a:t>Gedenkstätte für die Gefallenen des Ersten Weltkriegs </a:t>
            </a:r>
            <a:r>
              <a:rPr lang="de-DE" dirty="0" err="1">
                <a:latin typeface="Batang" pitchFamily="18" charset="-127"/>
                <a:ea typeface="Batang" pitchFamily="18" charset="-127"/>
              </a:rPr>
              <a:t>Reppersberg</a:t>
            </a:r>
            <a:endParaRPr lang="de-DE" dirty="0">
              <a:latin typeface="Batang" pitchFamily="18" charset="-127"/>
              <a:ea typeface="Batang" pitchFamily="18" charset="-127"/>
            </a:endParaRPr>
          </a:p>
          <a:p>
            <a:r>
              <a:rPr lang="de-DE" dirty="0" smtClean="0">
                <a:latin typeface="Batang" pitchFamily="18" charset="-127"/>
                <a:ea typeface="Batang" pitchFamily="18" charset="-127"/>
              </a:rPr>
              <a:t>Gedenkstätte </a:t>
            </a:r>
            <a:r>
              <a:rPr lang="de-DE" dirty="0">
                <a:latin typeface="Batang" pitchFamily="18" charset="-127"/>
                <a:ea typeface="Batang" pitchFamily="18" charset="-127"/>
              </a:rPr>
              <a:t>mit Brunnen für die preußische Königin Luise, Altneugasse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www.dillingen-saar.de/fileadmin/user_upload/do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6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>
                <a:latin typeface="Batang" pitchFamily="18" charset="-127"/>
                <a:ea typeface="Batang" pitchFamily="18" charset="-127"/>
              </a:rPr>
              <a:t>Bedeutende</a:t>
            </a:r>
            <a:r>
              <a:rPr lang="en-US" i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i="1" dirty="0" err="1" smtClean="0">
                <a:latin typeface="Batang" pitchFamily="18" charset="-127"/>
                <a:ea typeface="Batang" pitchFamily="18" charset="-127"/>
              </a:rPr>
              <a:t>Kirchen</a:t>
            </a:r>
            <a:endParaRPr lang="ru-RU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  <a:effectLst>
            <a:softEdge rad="127000"/>
          </a:effectLst>
        </p:spPr>
        <p:txBody>
          <a:bodyPr>
            <a:normAutofit fontScale="92500" lnSpcReduction="20000"/>
          </a:bodyPr>
          <a:lstStyle/>
          <a:p>
            <a:r>
              <a:rPr lang="de-DE" b="1" dirty="0">
                <a:latin typeface="Batang" pitchFamily="18" charset="-127"/>
                <a:ea typeface="Batang" pitchFamily="18" charset="-127"/>
              </a:rPr>
              <a:t>Deutschherrenkapelle</a:t>
            </a:r>
            <a:r>
              <a:rPr lang="de-DE" dirty="0">
                <a:latin typeface="Batang" pitchFamily="18" charset="-127"/>
                <a:ea typeface="Batang" pitchFamily="18" charset="-127"/>
              </a:rPr>
              <a:t> (13. Jh.), älteste erhaltene Kirche der Stadt, heute im Besitz der Stadt Saarbrücken, die im </a:t>
            </a:r>
            <a:r>
              <a:rPr lang="de-DE" dirty="0" smtClean="0">
                <a:latin typeface="Batang" pitchFamily="18" charset="-127"/>
                <a:ea typeface="Batang" pitchFamily="18" charset="-127"/>
              </a:rPr>
              <a:t>ehemaligen</a:t>
            </a:r>
          </a:p>
          <a:p>
            <a:r>
              <a:rPr lang="de-DE" b="1" dirty="0" smtClean="0">
                <a:latin typeface="Batang" pitchFamily="18" charset="-127"/>
                <a:ea typeface="Batang" pitchFamily="18" charset="-127"/>
              </a:rPr>
              <a:t>Deutschordenskloster</a:t>
            </a:r>
            <a:r>
              <a:rPr lang="de-DE" dirty="0">
                <a:latin typeface="Batang" pitchFamily="18" charset="-127"/>
                <a:ea typeface="Batang" pitchFamily="18" charset="-127"/>
              </a:rPr>
              <a:t> eine Jugendhilfeeinrichtung betreibt.</a:t>
            </a:r>
          </a:p>
          <a:p>
            <a:r>
              <a:rPr lang="de-DE" b="1" dirty="0">
                <a:latin typeface="Batang" pitchFamily="18" charset="-127"/>
                <a:ea typeface="Batang" pitchFamily="18" charset="-127"/>
              </a:rPr>
              <a:t>Ludwigskirche</a:t>
            </a:r>
            <a:r>
              <a:rPr lang="de-DE" dirty="0">
                <a:latin typeface="Batang" pitchFamily="18" charset="-127"/>
                <a:ea typeface="Batang" pitchFamily="18" charset="-127"/>
              </a:rPr>
              <a:t> (evangelisch), </a:t>
            </a:r>
            <a:r>
              <a:rPr lang="de-DE" dirty="0" err="1" smtClean="0">
                <a:latin typeface="Batang" pitchFamily="18" charset="-127"/>
                <a:ea typeface="Batang" pitchFamily="18" charset="-127"/>
              </a:rPr>
              <a:t>Wahrzeiche</a:t>
            </a:r>
            <a:r>
              <a:rPr lang="de-DE" dirty="0" smtClean="0">
                <a:latin typeface="Batang" pitchFamily="18" charset="-127"/>
                <a:ea typeface="Batang" pitchFamily="18" charset="-127"/>
              </a:rPr>
              <a:t> in</a:t>
            </a:r>
            <a:r>
              <a:rPr lang="de-DE" dirty="0">
                <a:latin typeface="Batang" pitchFamily="18" charset="-127"/>
                <a:ea typeface="Batang" pitchFamily="18" charset="-127"/>
              </a:rPr>
              <a:t> der Stadt, 1762–1775 erbaut von Friedrich Joachim Stengel</a:t>
            </a:r>
          </a:p>
          <a:p>
            <a:r>
              <a:rPr lang="de-DE" b="1" dirty="0">
                <a:latin typeface="Batang" pitchFamily="18" charset="-127"/>
                <a:ea typeface="Batang" pitchFamily="18" charset="-127"/>
              </a:rPr>
              <a:t>Basilika St. Johann</a:t>
            </a:r>
            <a:r>
              <a:rPr lang="de-DE" dirty="0">
                <a:latin typeface="Batang" pitchFamily="18" charset="-127"/>
                <a:ea typeface="Batang" pitchFamily="18" charset="-127"/>
              </a:rPr>
              <a:t>, (katholisch), 1754 erbaut von Friedrich Joachim Stengel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 flipH="1">
            <a:off x="5076056" y="476672"/>
            <a:ext cx="3672408" cy="21602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554" name="Picture 2" descr="Flagge des Saarlan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76800" cy="2924176"/>
          </a:xfrm>
          <a:prstGeom prst="rect">
            <a:avLst/>
          </a:prstGeom>
          <a:noFill/>
        </p:spPr>
      </p:pic>
      <p:pic>
        <p:nvPicPr>
          <p:cNvPr id="23556" name="Picture 4" descr="Landeswappen des Saarlan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2301885" cy="2832398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 rot="10800000" flipH="1">
            <a:off x="611560" y="3933056"/>
            <a:ext cx="3672408" cy="223224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36096" y="1124744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Die </a:t>
            </a:r>
            <a:r>
              <a:rPr lang="en-US" sz="4400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Flagge</a:t>
            </a:r>
            <a:endParaRPr lang="ru-RU" sz="44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581128"/>
            <a:ext cx="3522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Das </a:t>
            </a:r>
            <a:r>
              <a:rPr lang="en-US" sz="4400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Wappen</a:t>
            </a:r>
            <a:endParaRPr lang="ru-RU" sz="44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s://upload.wikimedia.org/wikipedia/commons/thumb/1/18/KircheNunkirchen_2015.jpg/350px-KircheNunkirchen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33750" cy="5229200"/>
          </a:xfrm>
          <a:prstGeom prst="rect">
            <a:avLst/>
          </a:prstGeom>
          <a:noFill/>
        </p:spPr>
      </p:pic>
      <p:sp>
        <p:nvSpPr>
          <p:cNvPr id="33796" name="AutoShape 4" descr="Картинки по запросу kirchen im saar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Картинки по запросу kirchen im saar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http://upload.wikimedia.org/wikipedia/commons/7/7d/Neunkirchen_Saar_StMa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0"/>
            <a:ext cx="3816424" cy="2730029"/>
          </a:xfrm>
          <a:prstGeom prst="rect">
            <a:avLst/>
          </a:prstGeom>
          <a:noFill/>
        </p:spPr>
      </p:pic>
      <p:pic>
        <p:nvPicPr>
          <p:cNvPr id="33802" name="Picture 10" descr="http://germany.web-3.ru/data/articles/4934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29200"/>
            <a:ext cx="3347864" cy="1628800"/>
          </a:xfrm>
          <a:prstGeom prst="rect">
            <a:avLst/>
          </a:prstGeom>
          <a:noFill/>
        </p:spPr>
      </p:pic>
      <p:pic>
        <p:nvPicPr>
          <p:cNvPr id="33804" name="Picture 12" descr="https://www.kulturbesitz.de/uploads/pics/schloki_aussen_380_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708919"/>
            <a:ext cx="3816424" cy="2510805"/>
          </a:xfrm>
          <a:prstGeom prst="rect">
            <a:avLst/>
          </a:prstGeom>
          <a:noFill/>
        </p:spPr>
      </p:pic>
      <p:pic>
        <p:nvPicPr>
          <p:cNvPr id="33806" name="Picture 14" descr="http://cdn.images.guides.data.mobilytrip.com/wp_images/wall/2efda2e8cea0a8553363d4ef2c22a9127bf63a6b_Stiftskirche_St._Arnual_in_Saarbr%C3%BCcken,_2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213186"/>
            <a:ext cx="2232248" cy="1644814"/>
          </a:xfrm>
          <a:prstGeom prst="rect">
            <a:avLst/>
          </a:prstGeom>
          <a:noFill/>
        </p:spPr>
      </p:pic>
      <p:pic>
        <p:nvPicPr>
          <p:cNvPr id="33808" name="Picture 16" descr="https://upload.wikimedia.org/wikipedia/commons/thumb/c/cb/Saarbruecken_Schloss_4.jpg/140px-Saarbruecken_Schloss_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0"/>
            <a:ext cx="2051720" cy="3077582"/>
          </a:xfrm>
          <a:prstGeom prst="rect">
            <a:avLst/>
          </a:prstGeom>
          <a:noFill/>
        </p:spPr>
      </p:pic>
      <p:pic>
        <p:nvPicPr>
          <p:cNvPr id="33810" name="Picture 18" descr="http://www.pfarrei-st-johann.de/system/html/kirche-st-michael-01-e18e2ed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3068960"/>
            <a:ext cx="2051720" cy="2160240"/>
          </a:xfrm>
          <a:prstGeom prst="rect">
            <a:avLst/>
          </a:prstGeom>
          <a:noFill/>
        </p:spPr>
      </p:pic>
      <p:pic>
        <p:nvPicPr>
          <p:cNvPr id="33812" name="Picture 20" descr="http://www.kirchbau.de/bilder/saarbruecken_diakoniekirche_ansicht250x2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5225434"/>
            <a:ext cx="1872208" cy="1632565"/>
          </a:xfrm>
          <a:prstGeom prst="rect">
            <a:avLst/>
          </a:prstGeom>
          <a:noFill/>
        </p:spPr>
      </p:pic>
      <p:pic>
        <p:nvPicPr>
          <p:cNvPr id="33814" name="Picture 22" descr="https://upload.wikimedia.org/wikipedia/commons/thumb/7/77/Herz-Jesu-Kirche_Saarbr%C3%BCcken.jpg/220px-Herz-Jesu-Kirche_Saarbr%C3%BCcke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5229224"/>
            <a:ext cx="2051720" cy="162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img.oldthing.net/7580/22038931/0/n/6726036/AK-Saarbruecken-Germania-und-Denkmaler-77er-74er-39er-12er-48er-40er-Winter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71400"/>
            <a:ext cx="10556179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0.web.de/image/554/30490554,pd=1/daechern-saarbruec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Dank </a:t>
            </a:r>
            <a:r>
              <a:rPr lang="en-US" i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für</a:t>
            </a:r>
            <a:r>
              <a:rPr lang="en-US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das </a:t>
            </a:r>
            <a:r>
              <a:rPr lang="en-US" i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Ansehen</a:t>
            </a:r>
            <a:endParaRPr lang="ru-RU" i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http://www.hotelstravel.com/images/desl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622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solidFill>
            <a:srgbClr val="FFFFFF">
              <a:alpha val="80000"/>
            </a:srgbClr>
          </a:solidFill>
          <a:effectLst>
            <a:softEdge rad="127000"/>
          </a:effectLst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de-DE" u="sng" dirty="0" smtClean="0">
                <a:latin typeface="Batang" pitchFamily="18" charset="-127"/>
                <a:ea typeface="Batang" pitchFamily="18" charset="-127"/>
              </a:rPr>
              <a:t>Sprache</a:t>
            </a:r>
            <a:r>
              <a:rPr lang="de-DE" dirty="0" smtClean="0">
                <a:latin typeface="Batang" pitchFamily="18" charset="-127"/>
                <a:ea typeface="Batang" pitchFamily="18" charset="-127"/>
              </a:rPr>
              <a:t>: Deutsch</a:t>
            </a:r>
          </a:p>
          <a:p>
            <a:pPr>
              <a:buNone/>
            </a:pPr>
            <a:endParaRPr lang="de-DE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de-DE" u="sng" dirty="0" smtClean="0">
                <a:latin typeface="Batang" pitchFamily="18" charset="-127"/>
                <a:ea typeface="Batang" pitchFamily="18" charset="-127"/>
              </a:rPr>
              <a:t>Landeshauptstadt: </a:t>
            </a:r>
            <a:r>
              <a:rPr lang="de-DE" dirty="0" smtClean="0">
                <a:latin typeface="Batang" pitchFamily="18" charset="-127"/>
                <a:ea typeface="Batang" pitchFamily="18" charset="-127"/>
              </a:rPr>
              <a:t>Saarbrücken</a:t>
            </a:r>
          </a:p>
          <a:p>
            <a:pPr>
              <a:buNone/>
            </a:pPr>
            <a:endParaRPr lang="de-DE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de-DE" u="sng" dirty="0" smtClean="0">
                <a:latin typeface="Batang" pitchFamily="18" charset="-127"/>
                <a:ea typeface="Batang" pitchFamily="18" charset="-127"/>
              </a:rPr>
              <a:t>Fläche:</a:t>
            </a:r>
            <a:r>
              <a:rPr lang="de-DE" dirty="0" smtClean="0">
                <a:latin typeface="Batang" pitchFamily="18" charset="-127"/>
                <a:ea typeface="Batang" pitchFamily="18" charset="-127"/>
              </a:rPr>
              <a:t>2.569,69 km²</a:t>
            </a:r>
          </a:p>
          <a:p>
            <a:pPr>
              <a:buNone/>
            </a:pPr>
            <a:endParaRPr lang="de-DE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de-DE" u="sng" dirty="0" smtClean="0">
                <a:latin typeface="Batang" pitchFamily="18" charset="-127"/>
                <a:ea typeface="Batang" pitchFamily="18" charset="-127"/>
              </a:rPr>
              <a:t>Einwohnerzahl</a:t>
            </a:r>
            <a:r>
              <a:rPr lang="de-DE" dirty="0" smtClean="0">
                <a:latin typeface="Batang" pitchFamily="18" charset="-127"/>
                <a:ea typeface="Batang" pitchFamily="18" charset="-127"/>
              </a:rPr>
              <a:t>:989.263 (30. Juni 2015)</a:t>
            </a:r>
          </a:p>
          <a:p>
            <a:pPr>
              <a:buNone/>
            </a:pPr>
            <a:endParaRPr lang="de-DE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de-DE" u="sng" dirty="0" smtClean="0">
                <a:latin typeface="Batang" pitchFamily="18" charset="-127"/>
                <a:ea typeface="Batang" pitchFamily="18" charset="-127"/>
              </a:rPr>
              <a:t>Bevölkerungsdichte:</a:t>
            </a:r>
            <a:r>
              <a:rPr lang="de-DE" dirty="0" smtClean="0">
                <a:latin typeface="Batang" pitchFamily="18" charset="-127"/>
                <a:ea typeface="Batang" pitchFamily="18" charset="-127"/>
              </a:rPr>
              <a:t>385 Einwohner pro km²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gedroits.files.wordpress.com/2010/01/karte-saar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64" y="1052736"/>
            <a:ext cx="9013436" cy="580526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6264696" cy="3240360"/>
          </a:xfrm>
          <a:solidFill>
            <a:srgbClr val="FFFFFF">
              <a:alpha val="69804"/>
            </a:srgbClr>
          </a:solidFill>
          <a:effectLst>
            <a:softEdge rad="317500"/>
          </a:effectLst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de-DE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de-DE" dirty="0" smtClean="0">
                <a:latin typeface="Batang" pitchFamily="18" charset="-127"/>
                <a:ea typeface="Batang" pitchFamily="18" charset="-127"/>
              </a:rPr>
              <a:t>Das Saarland ist ein Land im Südwesten der Bundesrepublik Deutschland. Das kleinste der Flächenländer und hinsichtlich der Einwohnerzahl das zweitkleinste Bundesland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blog.1und1.de/blog-de/wp-content/uploads/sites/2/2014/10/Fotolia_4563982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6752" y="0"/>
            <a:ext cx="14287500" cy="705197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5"/>
          </a:xfr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normAutofit fontScale="92500"/>
          </a:bodyPr>
          <a:lstStyle/>
          <a:p>
            <a:pPr>
              <a:buNone/>
            </a:pPr>
            <a:endParaRPr lang="de-DE" sz="900" dirty="0" smtClean="0"/>
          </a:p>
          <a:p>
            <a:pPr>
              <a:buNone/>
            </a:pPr>
            <a:r>
              <a:rPr lang="de-DE" dirty="0" smtClean="0">
                <a:latin typeface="Batang" pitchFamily="18" charset="-127"/>
                <a:ea typeface="Batang" pitchFamily="18" charset="-127"/>
              </a:rPr>
              <a:t>  1920</a:t>
            </a:r>
            <a:r>
              <a:rPr lang="de-DE" dirty="0" smtClean="0"/>
              <a:t> </a:t>
            </a:r>
            <a:r>
              <a:rPr lang="de-DE" dirty="0">
                <a:latin typeface="Batang" pitchFamily="18" charset="-127"/>
                <a:ea typeface="Batang" pitchFamily="18" charset="-127"/>
              </a:rPr>
              <a:t>entstand das Saarland als politische </a:t>
            </a:r>
            <a:r>
              <a:rPr lang="de-DE" dirty="0" smtClean="0">
                <a:latin typeface="Batang" pitchFamily="18" charset="-127"/>
                <a:ea typeface="Batang" pitchFamily="18" charset="-127"/>
              </a:rPr>
              <a:t>Einheit infolge des Versailler Vertrages. Es wurde aus dem Deutschen Reich ausgegliedert und bestand 15 Jahre als </a:t>
            </a:r>
            <a:r>
              <a:rPr lang="de-DE" dirty="0" err="1" smtClean="0">
                <a:latin typeface="Batang" pitchFamily="18" charset="-127"/>
                <a:ea typeface="Batang" pitchFamily="18" charset="-127"/>
              </a:rPr>
              <a:t>Völkerbundsmandat</a:t>
            </a:r>
            <a:r>
              <a:rPr lang="de-DE" dirty="0" smtClean="0">
                <a:latin typeface="Batang" pitchFamily="18" charset="-127"/>
                <a:ea typeface="Batang" pitchFamily="18" charset="-127"/>
              </a:rPr>
              <a:t>, bis es 1935 nach der im Vertrag vorgesehenen Saarabstimmung aufgrund von ca.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tepmap.de/landkarte/saarland-zwischen-frankreich-und-deutschland-14116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-171400"/>
            <a:ext cx="6857999" cy="72008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5064" y="836712"/>
            <a:ext cx="5338936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>
                <a:latin typeface="Batang" pitchFamily="18" charset="-127"/>
                <a:ea typeface="Batang" pitchFamily="18" charset="-127"/>
              </a:rPr>
              <a:t>   Nach dem Zweiten Weltkrieg wurde das Saarland von Frankreich faktisch aus dem gesamtdeutschen Staatsverband gelöst und wirtschaftlich an Frankreich angeschlossen.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3.bp.blogspot.com/-puNbp9lCqJA/VU49GdBXdZI/AAAAAAAALN0/G3qgMeMWZbo/s1600/Map-Germany-1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48600" cy="66675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628800"/>
            <a:ext cx="6275040" cy="3816424"/>
          </a:xfr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>
                <a:latin typeface="Batang" pitchFamily="18" charset="-127"/>
                <a:ea typeface="Batang" pitchFamily="18" charset="-127"/>
              </a:rPr>
              <a:t>  Eine eigene Saarregierung und die Annahme einer saarländischen Verfassung am 8. November 1947 sollten ein formell autonomes Staatsgebilde schaffen. </a:t>
            </a:r>
          </a:p>
        </p:txBody>
      </p:sp>
      <p:sp>
        <p:nvSpPr>
          <p:cNvPr id="16386" name="AutoShape 2" descr="https://upload.wikimedia.org/wikipedia/commons/8/80/Map-Germany-1947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upload.wikimedia.org/wikipedia/commons/8/80/Map-Germany-1947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1.trekearth.com/photos/61422/saarburg_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0"/>
            <a:ext cx="12343481" cy="72454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28999"/>
          </a:xfr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/>
          <a:lstStyle/>
          <a:p>
            <a:pPr>
              <a:buNone/>
            </a:pPr>
            <a:r>
              <a:rPr lang="de-DE" dirty="0" smtClean="0">
                <a:latin typeface="Batang" pitchFamily="18" charset="-127"/>
                <a:ea typeface="Batang" pitchFamily="18" charset="-127"/>
              </a:rPr>
              <a:t>  Nach einer weiteren Volksabstimmung im Jahr 1955 trat es 1957 der Bundesrepublik politisch bei („kleine Wiedervereinigung“). Der wirtschaftliche </a:t>
            </a:r>
            <a:r>
              <a:rPr lang="de-DE" dirty="0" err="1" smtClean="0">
                <a:latin typeface="Batang" pitchFamily="18" charset="-127"/>
                <a:ea typeface="Batang" pitchFamily="18" charset="-127"/>
              </a:rPr>
              <a:t>Anschluss</a:t>
            </a:r>
            <a:r>
              <a:rPr lang="de-DE" dirty="0" smtClean="0">
                <a:latin typeface="Batang" pitchFamily="18" charset="-127"/>
                <a:ea typeface="Batang" pitchFamily="18" charset="-127"/>
              </a:rPr>
              <a:t> durch Übernahme der D-Mark erfolgte am 6. Juli 1959.</a:t>
            </a:r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upload.wikimedia.org/wikipedia/commons/thumb/0/06/Deutschland_Lage_des_Saarlandes.svg/180px-Deutschland_Lage_des_Saarland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621495" cy="62646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i="1" dirty="0" err="1" smtClean="0">
                <a:latin typeface="Batang" pitchFamily="18" charset="-127"/>
                <a:ea typeface="Batang" pitchFamily="18" charset="-127"/>
              </a:rPr>
              <a:t>Lage</a:t>
            </a:r>
            <a:endParaRPr lang="ru-RU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3888432"/>
          </a:xfrm>
          <a:noFill/>
          <a:effectLst>
            <a:softEdge rad="127000"/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>
                <a:latin typeface="Batang" pitchFamily="18" charset="-127"/>
                <a:ea typeface="Batang" pitchFamily="18" charset="-127"/>
              </a:rPr>
              <a:t>   Das Saarland liegt im äußersten Südwesten der Bundesrepublik. Es erstreckt sich über Teile des Hunsrücks mit dem Schwarzwälder Hochwald, des Lothringischen Schichtstufenlandes und des Saar-Nahe-Berglandes. Weitere wichtige Gebiete sind mit ihren fruchtbaren Kalksteinböden Saar- und </a:t>
            </a:r>
            <a:r>
              <a:rPr lang="de-DE" dirty="0" err="1" smtClean="0">
                <a:latin typeface="Batang" pitchFamily="18" charset="-127"/>
                <a:ea typeface="Batang" pitchFamily="18" charset="-127"/>
              </a:rPr>
              <a:t>Bliesgau</a:t>
            </a:r>
            <a:r>
              <a:rPr lang="de-DE" dirty="0" smtClean="0">
                <a:latin typeface="Batang" pitchFamily="18" charset="-127"/>
                <a:ea typeface="Batang" pitchFamily="18" charset="-127"/>
              </a:rPr>
              <a:t>.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84814CD35F9E4FB9BEF72EB4339178" ma:contentTypeVersion="0" ma:contentTypeDescription="Создание документа." ma:contentTypeScope="" ma:versionID="39a715d14aaaf50f8ecea151266823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4F7F63-8CFD-457A-B7CD-C7C9FAC7BE47}"/>
</file>

<file path=customXml/itemProps2.xml><?xml version="1.0" encoding="utf-8"?>
<ds:datastoreItem xmlns:ds="http://schemas.openxmlformats.org/officeDocument/2006/customXml" ds:itemID="{65D36D72-BA21-4A02-A77E-FE46B686BF66}"/>
</file>

<file path=customXml/itemProps3.xml><?xml version="1.0" encoding="utf-8"?>
<ds:datastoreItem xmlns:ds="http://schemas.openxmlformats.org/officeDocument/2006/customXml" ds:itemID="{B2119590-7658-4E5D-ACEC-A209F4D14EAE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382</Words>
  <Application>Microsoft Office PowerPoint</Application>
  <PresentationFormat>Экран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Das Saarland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Lage</vt:lpstr>
      <vt:lpstr>Слайд 10</vt:lpstr>
      <vt:lpstr>Vegetation</vt:lpstr>
      <vt:lpstr>Gewässer </vt:lpstr>
      <vt:lpstr>Klima und Niederschlag</vt:lpstr>
      <vt:lpstr>Saarbrücken ist die Hauptstadt des Saarlandes.</vt:lpstr>
      <vt:lpstr>Слайд 15</vt:lpstr>
      <vt:lpstr>Kultur und Sehenswürdigkeiten</vt:lpstr>
      <vt:lpstr>Museen</vt:lpstr>
      <vt:lpstr>Gedenkstätten und Mahnmale</vt:lpstr>
      <vt:lpstr>Bedeutende Kirchen</vt:lpstr>
      <vt:lpstr>Слайд 20</vt:lpstr>
      <vt:lpstr>Слайд 21</vt:lpstr>
      <vt:lpstr>Dank für das Ansehen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Saarland</dc:title>
  <dc:creator>margo</dc:creator>
  <cp:lastModifiedBy>margo</cp:lastModifiedBy>
  <cp:revision>12</cp:revision>
  <dcterms:created xsi:type="dcterms:W3CDTF">2016-05-15T11:00:22Z</dcterms:created>
  <dcterms:modified xsi:type="dcterms:W3CDTF">2016-05-15T12:52:16Z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0x0101007084814CD35F9E4FB9BEF72EB4339178</vt:lpwstr>
  </property>
</Properties>
</file>